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sldIdLst>
    <p:sldId id="256" r:id="rId2"/>
    <p:sldId id="278" r:id="rId3"/>
    <p:sldId id="257" r:id="rId4"/>
    <p:sldId id="258" r:id="rId5"/>
    <p:sldId id="259" r:id="rId6"/>
    <p:sldId id="260" r:id="rId7"/>
    <p:sldId id="261" r:id="rId8"/>
    <p:sldId id="279" r:id="rId9"/>
    <p:sldId id="280" r:id="rId10"/>
    <p:sldId id="262" r:id="rId11"/>
    <p:sldId id="263" r:id="rId12"/>
    <p:sldId id="264" r:id="rId13"/>
    <p:sldId id="281" r:id="rId14"/>
    <p:sldId id="267" r:id="rId15"/>
    <p:sldId id="266" r:id="rId16"/>
    <p:sldId id="282" r:id="rId17"/>
    <p:sldId id="268" r:id="rId18"/>
    <p:sldId id="269" r:id="rId19"/>
    <p:sldId id="271" r:id="rId20"/>
    <p:sldId id="272" r:id="rId21"/>
    <p:sldId id="273" r:id="rId22"/>
    <p:sldId id="270" r:id="rId23"/>
    <p:sldId id="274" r:id="rId24"/>
    <p:sldId id="283" r:id="rId25"/>
    <p:sldId id="275" r:id="rId26"/>
    <p:sldId id="284" r:id="rId27"/>
    <p:sldId id="276" r:id="rId28"/>
    <p:sldId id="285" r:id="rId29"/>
    <p:sldId id="277"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omic Sans MS" pitchFamily="66" charset="0"/>
        <a:ea typeface="+mn-ea"/>
        <a:cs typeface="Arial" pitchFamily="34" charset="0"/>
      </a:defRPr>
    </a:lvl1pPr>
    <a:lvl2pPr marL="457200" algn="l" rtl="0" fontAlgn="base">
      <a:spcBef>
        <a:spcPct val="0"/>
      </a:spcBef>
      <a:spcAft>
        <a:spcPct val="0"/>
      </a:spcAft>
      <a:defRPr kern="1200">
        <a:solidFill>
          <a:schemeClr val="tx1"/>
        </a:solidFill>
        <a:latin typeface="Comic Sans MS" pitchFamily="66" charset="0"/>
        <a:ea typeface="+mn-ea"/>
        <a:cs typeface="Arial" pitchFamily="34" charset="0"/>
      </a:defRPr>
    </a:lvl2pPr>
    <a:lvl3pPr marL="914400" algn="l" rtl="0" fontAlgn="base">
      <a:spcBef>
        <a:spcPct val="0"/>
      </a:spcBef>
      <a:spcAft>
        <a:spcPct val="0"/>
      </a:spcAft>
      <a:defRPr kern="1200">
        <a:solidFill>
          <a:schemeClr val="tx1"/>
        </a:solidFill>
        <a:latin typeface="Comic Sans MS" pitchFamily="66" charset="0"/>
        <a:ea typeface="+mn-ea"/>
        <a:cs typeface="Arial" pitchFamily="34" charset="0"/>
      </a:defRPr>
    </a:lvl3pPr>
    <a:lvl4pPr marL="1371600" algn="l" rtl="0" fontAlgn="base">
      <a:spcBef>
        <a:spcPct val="0"/>
      </a:spcBef>
      <a:spcAft>
        <a:spcPct val="0"/>
      </a:spcAft>
      <a:defRPr kern="1200">
        <a:solidFill>
          <a:schemeClr val="tx1"/>
        </a:solidFill>
        <a:latin typeface="Comic Sans MS" pitchFamily="66" charset="0"/>
        <a:ea typeface="+mn-ea"/>
        <a:cs typeface="Arial" pitchFamily="34" charset="0"/>
      </a:defRPr>
    </a:lvl4pPr>
    <a:lvl5pPr marL="1828800" algn="l" rtl="0" fontAlgn="base">
      <a:spcBef>
        <a:spcPct val="0"/>
      </a:spcBef>
      <a:spcAft>
        <a:spcPct val="0"/>
      </a:spcAft>
      <a:defRPr kern="1200">
        <a:solidFill>
          <a:schemeClr val="tx1"/>
        </a:solidFill>
        <a:latin typeface="Comic Sans MS" pitchFamily="66" charset="0"/>
        <a:ea typeface="+mn-ea"/>
        <a:cs typeface="Arial" pitchFamily="34" charset="0"/>
      </a:defRPr>
    </a:lvl5pPr>
    <a:lvl6pPr marL="2286000" algn="l" defTabSz="914400" rtl="0" eaLnBrk="1" latinLnBrk="0" hangingPunct="1">
      <a:defRPr kern="1200">
        <a:solidFill>
          <a:schemeClr val="tx1"/>
        </a:solidFill>
        <a:latin typeface="Comic Sans MS" pitchFamily="66" charset="0"/>
        <a:ea typeface="+mn-ea"/>
        <a:cs typeface="Arial" pitchFamily="34" charset="0"/>
      </a:defRPr>
    </a:lvl6pPr>
    <a:lvl7pPr marL="2743200" algn="l" defTabSz="914400" rtl="0" eaLnBrk="1" latinLnBrk="0" hangingPunct="1">
      <a:defRPr kern="1200">
        <a:solidFill>
          <a:schemeClr val="tx1"/>
        </a:solidFill>
        <a:latin typeface="Comic Sans MS" pitchFamily="66" charset="0"/>
        <a:ea typeface="+mn-ea"/>
        <a:cs typeface="Arial" pitchFamily="34" charset="0"/>
      </a:defRPr>
    </a:lvl7pPr>
    <a:lvl8pPr marL="3200400" algn="l" defTabSz="914400" rtl="0" eaLnBrk="1" latinLnBrk="0" hangingPunct="1">
      <a:defRPr kern="1200">
        <a:solidFill>
          <a:schemeClr val="tx1"/>
        </a:solidFill>
        <a:latin typeface="Comic Sans MS" pitchFamily="66" charset="0"/>
        <a:ea typeface="+mn-ea"/>
        <a:cs typeface="Arial" pitchFamily="34" charset="0"/>
      </a:defRPr>
    </a:lvl8pPr>
    <a:lvl9pPr marL="3657600" algn="l" defTabSz="914400" rtl="0" eaLnBrk="1" latinLnBrk="0" hangingPunct="1">
      <a:defRPr kern="1200">
        <a:solidFill>
          <a:schemeClr val="tx1"/>
        </a:solidFill>
        <a:latin typeface="Comic Sans MS" pitchFamily="66"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3" d="100"/>
          <a:sy n="113" d="100"/>
        </p:scale>
        <p:origin x="-15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headEnd/>
            <a:tailEnd/>
          </a:ln>
        </p:spPr>
        <p:txBody>
          <a:bodyPr/>
          <a:lstStyle/>
          <a:p>
            <a:endParaRPr lang="th-TH"/>
          </a:p>
        </p:txBody>
      </p:sp>
      <p:sp>
        <p:nvSpPr>
          <p:cNvPr id="9219" name="Rectangle 3"/>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en-US"/>
              <a:t>Click to edit Master title style</a:t>
            </a:r>
          </a:p>
        </p:txBody>
      </p:sp>
      <p:sp>
        <p:nvSpPr>
          <p:cNvPr id="9220" name="Rectangle 4"/>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en-US"/>
              <a:t>Click to edit Master subtitle style</a:t>
            </a:r>
          </a:p>
        </p:txBody>
      </p:sp>
      <p:sp>
        <p:nvSpPr>
          <p:cNvPr id="9221" name="Rectangle 5"/>
          <p:cNvSpPr>
            <a:spLocks noGrp="1" noChangeArrowheads="1"/>
          </p:cNvSpPr>
          <p:nvPr>
            <p:ph type="dt" sz="half" idx="2"/>
          </p:nvPr>
        </p:nvSpPr>
        <p:spPr>
          <a:xfrm>
            <a:off x="685800" y="6248400"/>
            <a:ext cx="1905000" cy="457200"/>
          </a:xfrm>
        </p:spPr>
        <p:txBody>
          <a:bodyPr/>
          <a:lstStyle>
            <a:lvl1pPr>
              <a:defRPr/>
            </a:lvl1pPr>
          </a:lstStyle>
          <a:p>
            <a:endParaRPr lang="en-US"/>
          </a:p>
        </p:txBody>
      </p:sp>
      <p:sp>
        <p:nvSpPr>
          <p:cNvPr id="9222" name="Rectangle 6"/>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9223" name="Rectangle 7"/>
          <p:cNvSpPr>
            <a:spLocks noGrp="1" noChangeArrowheads="1"/>
          </p:cNvSpPr>
          <p:nvPr>
            <p:ph type="sldNum" sz="quarter" idx="4"/>
          </p:nvPr>
        </p:nvSpPr>
        <p:spPr>
          <a:xfrm>
            <a:off x="6553200" y="6248400"/>
            <a:ext cx="1905000" cy="457200"/>
          </a:xfrm>
        </p:spPr>
        <p:txBody>
          <a:bodyPr/>
          <a:lstStyle>
            <a:lvl1pPr>
              <a:defRPr/>
            </a:lvl1pPr>
          </a:lstStyle>
          <a:p>
            <a:fld id="{30628B4B-2863-4CF5-AE47-B08937A70793}" type="slidenum">
              <a:rPr lang="en-US"/>
              <a:pPr/>
              <a:t>‹#›</a:t>
            </a:fld>
            <a:endParaRPr lang="en-US"/>
          </a:p>
        </p:txBody>
      </p:sp>
      <p:grpSp>
        <p:nvGrpSpPr>
          <p:cNvPr id="9224" name="Group 8"/>
          <p:cNvGrpSpPr>
            <a:grpSpLocks/>
          </p:cNvGrpSpPr>
          <p:nvPr/>
        </p:nvGrpSpPr>
        <p:grpSpPr bwMode="auto">
          <a:xfrm>
            <a:off x="195263" y="234950"/>
            <a:ext cx="3787775" cy="1778000"/>
            <a:chOff x="123" y="148"/>
            <a:chExt cx="2386" cy="1120"/>
          </a:xfrm>
        </p:grpSpPr>
        <p:sp>
          <p:nvSpPr>
            <p:cNvPr id="9225" name="Freeform 9"/>
            <p:cNvSpPr>
              <a:spLocks/>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th-TH"/>
            </a:p>
          </p:txBody>
        </p:sp>
        <p:sp>
          <p:nvSpPr>
            <p:cNvPr id="9226" name="Freeform 10"/>
            <p:cNvSpPr>
              <a:spLocks/>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th-TH"/>
            </a:p>
          </p:txBody>
        </p:sp>
        <p:sp>
          <p:nvSpPr>
            <p:cNvPr id="9227" name="Freeform 11"/>
            <p:cNvSpPr>
              <a:spLocks/>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th-TH"/>
            </a:p>
          </p:txBody>
        </p:sp>
        <p:grpSp>
          <p:nvGrpSpPr>
            <p:cNvPr id="9228" name="Group 12"/>
            <p:cNvGrpSpPr>
              <a:grpSpLocks/>
            </p:cNvGrpSpPr>
            <p:nvPr userDrawn="1"/>
          </p:nvGrpSpPr>
          <p:grpSpPr bwMode="auto">
            <a:xfrm>
              <a:off x="123" y="148"/>
              <a:ext cx="2386" cy="1081"/>
              <a:chOff x="123" y="148"/>
              <a:chExt cx="2386" cy="1081"/>
            </a:xfrm>
          </p:grpSpPr>
          <p:sp>
            <p:nvSpPr>
              <p:cNvPr id="9229"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th-TH"/>
              </a:p>
            </p:txBody>
          </p:sp>
          <p:sp>
            <p:nvSpPr>
              <p:cNvPr id="9230"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th-TH"/>
              </a:p>
            </p:txBody>
          </p:sp>
          <p:sp>
            <p:nvSpPr>
              <p:cNvPr id="9231"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th-TH"/>
              </a:p>
            </p:txBody>
          </p:sp>
          <p:sp>
            <p:nvSpPr>
              <p:cNvPr id="9232"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th-TH"/>
              </a:p>
            </p:txBody>
          </p:sp>
          <p:sp>
            <p:nvSpPr>
              <p:cNvPr id="9233"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th-TH"/>
              </a:p>
            </p:txBody>
          </p:sp>
        </p:grpSp>
      </p:grpSp>
      <p:grpSp>
        <p:nvGrpSpPr>
          <p:cNvPr id="9234" name="Group 18"/>
          <p:cNvGrpSpPr>
            <a:grpSpLocks/>
          </p:cNvGrpSpPr>
          <p:nvPr/>
        </p:nvGrpSpPr>
        <p:grpSpPr bwMode="auto">
          <a:xfrm>
            <a:off x="7915275" y="4368800"/>
            <a:ext cx="742950" cy="1058863"/>
            <a:chOff x="4986" y="2752"/>
            <a:chExt cx="468" cy="667"/>
          </a:xfrm>
        </p:grpSpPr>
        <p:sp>
          <p:nvSpPr>
            <p:cNvPr id="9235" name="Freeform 19"/>
            <p:cNvSpPr>
              <a:spLocks/>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lstStyle/>
            <a:p>
              <a:endParaRPr lang="th-TH"/>
            </a:p>
          </p:txBody>
        </p:sp>
        <p:sp>
          <p:nvSpPr>
            <p:cNvPr id="9236" name="Freeform 20"/>
            <p:cNvSpPr>
              <a:spLocks/>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headEnd/>
              <a:tailEnd/>
            </a:ln>
          </p:spPr>
          <p:txBody>
            <a:bodyPr/>
            <a:lstStyle/>
            <a:p>
              <a:endParaRPr lang="th-TH"/>
            </a:p>
          </p:txBody>
        </p:sp>
        <p:sp>
          <p:nvSpPr>
            <p:cNvPr id="9237" name="Freeform 21"/>
            <p:cNvSpPr>
              <a:spLocks/>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th-TH"/>
            </a:p>
          </p:txBody>
        </p:sp>
        <p:grpSp>
          <p:nvGrpSpPr>
            <p:cNvPr id="9238" name="Group 22"/>
            <p:cNvGrpSpPr>
              <a:grpSpLocks/>
            </p:cNvGrpSpPr>
            <p:nvPr userDrawn="1"/>
          </p:nvGrpSpPr>
          <p:grpSpPr bwMode="auto">
            <a:xfrm>
              <a:off x="4986" y="2752"/>
              <a:ext cx="468" cy="667"/>
              <a:chOff x="4986" y="2752"/>
              <a:chExt cx="468" cy="667"/>
            </a:xfrm>
          </p:grpSpPr>
          <p:sp>
            <p:nvSpPr>
              <p:cNvPr id="9239"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th-TH"/>
              </a:p>
            </p:txBody>
          </p:sp>
          <p:sp>
            <p:nvSpPr>
              <p:cNvPr id="9240"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th-TH"/>
              </a:p>
            </p:txBody>
          </p:sp>
          <p:sp>
            <p:nvSpPr>
              <p:cNvPr id="9241"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th-TH"/>
              </a:p>
            </p:txBody>
          </p:sp>
          <p:sp>
            <p:nvSpPr>
              <p:cNvPr id="9242"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th-TH"/>
              </a:p>
            </p:txBody>
          </p:sp>
          <p:sp>
            <p:nvSpPr>
              <p:cNvPr id="9243"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th-TH"/>
              </a:p>
            </p:txBody>
          </p:sp>
        </p:grpSp>
      </p:grpSp>
      <p:sp>
        <p:nvSpPr>
          <p:cNvPr id="9244"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headEnd/>
            <a:tailEnd/>
          </a:ln>
          <a:effectLst/>
        </p:spPr>
        <p:txBody>
          <a:bodyPr/>
          <a:lstStyle/>
          <a:p>
            <a:endParaRPr lang="th-TH"/>
          </a:p>
        </p:txBody>
      </p:sp>
      <p:sp>
        <p:nvSpPr>
          <p:cNvPr id="9245" name="Freeform 29"/>
          <p:cNvSpPr>
            <a:spLocks/>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headEnd/>
            <a:tailEnd/>
          </a:ln>
          <a:effectLst/>
        </p:spPr>
        <p:txBody>
          <a:bodyPr/>
          <a:lstStyle/>
          <a:p>
            <a:endParaRPr lang="th-TH"/>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F129F27-A78C-4DDC-A98D-6ED26BC0A12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57950" y="152400"/>
            <a:ext cx="1924050" cy="5334000"/>
          </a:xfrm>
        </p:spPr>
        <p:txBody>
          <a:bodyPr vert="eaVert"/>
          <a:lstStyle/>
          <a:p>
            <a:r>
              <a:rPr lang="en-US" smtClean="0"/>
              <a:t>Click to edit Master title style</a:t>
            </a:r>
            <a:endParaRPr lang="th-TH"/>
          </a:p>
        </p:txBody>
      </p:sp>
      <p:sp>
        <p:nvSpPr>
          <p:cNvPr id="3" name="Vertical Text Placeholder 2"/>
          <p:cNvSpPr>
            <a:spLocks noGrp="1"/>
          </p:cNvSpPr>
          <p:nvPr>
            <p:ph type="body" orient="vert" idx="1"/>
          </p:nvPr>
        </p:nvSpPr>
        <p:spPr>
          <a:xfrm>
            <a:off x="685800" y="152400"/>
            <a:ext cx="561975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185EB5-EF45-4A61-86DA-80FE8F6E945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8919BC3-901F-4DC4-96A7-21804BC81FA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h-T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C515BE5-0FEA-4368-95C2-DB8739847CA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Content Placeholder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Content Placeholder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B88AC7A-ECAE-439A-8535-97F107234272}"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th-T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B2583C8-4C1F-42C9-A0E2-AFECE62B3EE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h-TH"/>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D439F28-8BA8-42F6-9246-33B8C98F348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0D27B23-13B7-4FCA-90A8-2387C1FF51B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th-T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40B4F1A-3748-43E6-A452-7D2CDBB2FA9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th-T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h-T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7A639FA-2DB5-4077-B3F1-3FF7B791095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Freeform 2"/>
          <p:cNvSpPr>
            <a:spLocks/>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lstStyle/>
          <a:p>
            <a:endParaRPr lang="th-TH"/>
          </a:p>
        </p:txBody>
      </p:sp>
      <p:sp>
        <p:nvSpPr>
          <p:cNvPr id="8195" name="Rectangle 3"/>
          <p:cNvSpPr>
            <a:spLocks noGrp="1" noChangeArrowheads="1"/>
          </p:cNvSpPr>
          <p:nvPr>
            <p:ph type="title"/>
          </p:nvPr>
        </p:nvSpPr>
        <p:spPr bwMode="auto">
          <a:xfrm>
            <a:off x="685800" y="152400"/>
            <a:ext cx="6870700" cy="1600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8196" name="Rectangle 4"/>
          <p:cNvSpPr>
            <a:spLocks noGrp="1" noChangeArrowheads="1"/>
          </p:cNvSpPr>
          <p:nvPr>
            <p:ph type="body" idx="1"/>
          </p:nvPr>
        </p:nvSpPr>
        <p:spPr bwMode="auto">
          <a:xfrm>
            <a:off x="685800" y="1828800"/>
            <a:ext cx="7696200" cy="3657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7" name="Rectangle 5"/>
          <p:cNvSpPr>
            <a:spLocks noGrp="1" noChangeArrowheads="1"/>
          </p:cNvSpPr>
          <p:nvPr>
            <p:ph type="dt" sz="half" idx="2"/>
          </p:nvPr>
        </p:nvSpPr>
        <p:spPr bwMode="auto">
          <a:xfrm>
            <a:off x="13716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8198" name="Rectangle 6"/>
          <p:cNvSpPr>
            <a:spLocks noGrp="1" noChangeArrowheads="1"/>
          </p:cNvSpPr>
          <p:nvPr>
            <p:ph type="ftr" sz="quarter" idx="3"/>
          </p:nvPr>
        </p:nvSpPr>
        <p:spPr bwMode="auto">
          <a:xfrm>
            <a:off x="35560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8199" name="Rectangle 7"/>
          <p:cNvSpPr>
            <a:spLocks noGrp="1" noChangeArrowheads="1"/>
          </p:cNvSpPr>
          <p:nvPr>
            <p:ph type="sldNum" sz="quarter" idx="4"/>
          </p:nvPr>
        </p:nvSpPr>
        <p:spPr bwMode="auto">
          <a:xfrm>
            <a:off x="67183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F3D6E63B-3459-49E1-A09E-72CCA95511E4}" type="slidenum">
              <a:rPr lang="en-US"/>
              <a:pPr/>
              <a:t>‹#›</a:t>
            </a:fld>
            <a:endParaRPr lang="en-US"/>
          </a:p>
        </p:txBody>
      </p:sp>
      <p:sp>
        <p:nvSpPr>
          <p:cNvPr id="8200" name="Freeform 8"/>
          <p:cNvSpPr>
            <a:spLocks/>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headEnd/>
            <a:tailEnd/>
          </a:ln>
        </p:spPr>
        <p:txBody>
          <a:bodyPr/>
          <a:lstStyle/>
          <a:p>
            <a:endParaRPr lang="th-TH"/>
          </a:p>
        </p:txBody>
      </p:sp>
      <p:sp>
        <p:nvSpPr>
          <p:cNvPr id="8201" name="Freeform 9"/>
          <p:cNvSpPr>
            <a:spLocks/>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lstStyle/>
          <a:p>
            <a:endParaRPr lang="th-TH"/>
          </a:p>
        </p:txBody>
      </p:sp>
      <p:grpSp>
        <p:nvGrpSpPr>
          <p:cNvPr id="8202" name="Group 10"/>
          <p:cNvGrpSpPr>
            <a:grpSpLocks/>
          </p:cNvGrpSpPr>
          <p:nvPr/>
        </p:nvGrpSpPr>
        <p:grpSpPr bwMode="auto">
          <a:xfrm>
            <a:off x="7938" y="5540375"/>
            <a:ext cx="1784350" cy="1246188"/>
            <a:chOff x="5" y="3490"/>
            <a:chExt cx="1124" cy="785"/>
          </a:xfrm>
        </p:grpSpPr>
        <p:sp>
          <p:nvSpPr>
            <p:cNvPr id="8203" name="Freeform 11"/>
            <p:cNvSpPr>
              <a:spLocks/>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lstStyle/>
            <a:p>
              <a:endParaRPr lang="th-TH"/>
            </a:p>
          </p:txBody>
        </p:sp>
        <p:sp>
          <p:nvSpPr>
            <p:cNvPr id="8204" name="Freeform 12"/>
            <p:cNvSpPr>
              <a:spLocks/>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lstStyle/>
            <a:p>
              <a:endParaRPr lang="th-TH"/>
            </a:p>
          </p:txBody>
        </p:sp>
        <p:sp>
          <p:nvSpPr>
            <p:cNvPr id="8205" name="Freeform 13"/>
            <p:cNvSpPr>
              <a:spLocks/>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lstStyle/>
            <a:p>
              <a:endParaRPr lang="th-TH"/>
            </a:p>
          </p:txBody>
        </p:sp>
        <p:sp>
          <p:nvSpPr>
            <p:cNvPr id="8206" name="Freeform 14"/>
            <p:cNvSpPr>
              <a:spLocks/>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lstStyle/>
            <a:p>
              <a:endParaRPr lang="th-TH"/>
            </a:p>
          </p:txBody>
        </p:sp>
        <p:sp>
          <p:nvSpPr>
            <p:cNvPr id="8207" name="Freeform 15"/>
            <p:cNvSpPr>
              <a:spLocks/>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lstStyle/>
            <a:p>
              <a:endParaRPr lang="th-TH"/>
            </a:p>
          </p:txBody>
        </p:sp>
        <p:sp>
          <p:nvSpPr>
            <p:cNvPr id="8208" name="Freeform 16"/>
            <p:cNvSpPr>
              <a:spLocks/>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lstStyle/>
            <a:p>
              <a:endParaRPr lang="th-TH"/>
            </a:p>
          </p:txBody>
        </p:sp>
        <p:sp>
          <p:nvSpPr>
            <p:cNvPr id="8209" name="Freeform 17"/>
            <p:cNvSpPr>
              <a:spLocks/>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lstStyle/>
            <a:p>
              <a:endParaRPr lang="th-TH"/>
            </a:p>
          </p:txBody>
        </p:sp>
        <p:sp>
          <p:nvSpPr>
            <p:cNvPr id="8210" name="Freeform 18"/>
            <p:cNvSpPr>
              <a:spLocks/>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lstStyle/>
            <a:p>
              <a:endParaRPr lang="th-TH"/>
            </a:p>
          </p:txBody>
        </p:sp>
        <p:sp>
          <p:nvSpPr>
            <p:cNvPr id="8211" name="Freeform 19"/>
            <p:cNvSpPr>
              <a:spLocks/>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lstStyle/>
            <a:p>
              <a:endParaRPr lang="th-TH"/>
            </a:p>
          </p:txBody>
        </p:sp>
        <p:grpSp>
          <p:nvGrpSpPr>
            <p:cNvPr id="8212" name="Group 20"/>
            <p:cNvGrpSpPr>
              <a:grpSpLocks/>
            </p:cNvGrpSpPr>
            <p:nvPr userDrawn="1"/>
          </p:nvGrpSpPr>
          <p:grpSpPr bwMode="auto">
            <a:xfrm>
              <a:off x="5" y="3490"/>
              <a:ext cx="1124" cy="780"/>
              <a:chOff x="5" y="3490"/>
              <a:chExt cx="1124" cy="780"/>
            </a:xfrm>
          </p:grpSpPr>
          <p:grpSp>
            <p:nvGrpSpPr>
              <p:cNvPr id="8213" name="Group 21"/>
              <p:cNvGrpSpPr>
                <a:grpSpLocks/>
              </p:cNvGrpSpPr>
              <p:nvPr userDrawn="1"/>
            </p:nvGrpSpPr>
            <p:grpSpPr bwMode="auto">
              <a:xfrm>
                <a:off x="499" y="3562"/>
                <a:ext cx="548" cy="708"/>
                <a:chOff x="499" y="3562"/>
                <a:chExt cx="548" cy="708"/>
              </a:xfrm>
            </p:grpSpPr>
            <p:sp>
              <p:nvSpPr>
                <p:cNvPr id="8214" name="Freeform 22"/>
                <p:cNvSpPr>
                  <a:spLocks/>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lstStyle/>
                <a:p>
                  <a:endParaRPr lang="th-TH"/>
                </a:p>
              </p:txBody>
            </p:sp>
            <p:sp>
              <p:nvSpPr>
                <p:cNvPr id="8215" name="Freeform 23"/>
                <p:cNvSpPr>
                  <a:spLocks/>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lstStyle/>
                <a:p>
                  <a:endParaRPr lang="th-TH"/>
                </a:p>
              </p:txBody>
            </p:sp>
            <p:sp>
              <p:nvSpPr>
                <p:cNvPr id="8216" name="Freeform 24"/>
                <p:cNvSpPr>
                  <a:spLocks/>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lstStyle/>
                <a:p>
                  <a:endParaRPr lang="th-TH"/>
                </a:p>
              </p:txBody>
            </p:sp>
          </p:grpSp>
          <p:sp>
            <p:nvSpPr>
              <p:cNvPr id="8217" name="Freeform 25"/>
              <p:cNvSpPr>
                <a:spLocks/>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lstStyle/>
              <a:p>
                <a:endParaRPr lang="th-TH"/>
              </a:p>
            </p:txBody>
          </p:sp>
          <p:sp>
            <p:nvSpPr>
              <p:cNvPr id="8218" name="Freeform 26"/>
              <p:cNvSpPr>
                <a:spLocks/>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lstStyle/>
              <a:p>
                <a:endParaRPr lang="th-TH"/>
              </a:p>
            </p:txBody>
          </p:sp>
          <p:sp>
            <p:nvSpPr>
              <p:cNvPr id="8219" name="Freeform 27"/>
              <p:cNvSpPr>
                <a:spLocks/>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lstStyle/>
              <a:p>
                <a:endParaRPr lang="th-TH"/>
              </a:p>
            </p:txBody>
          </p:sp>
          <p:grpSp>
            <p:nvGrpSpPr>
              <p:cNvPr id="8220" name="Group 28"/>
              <p:cNvGrpSpPr>
                <a:grpSpLocks/>
              </p:cNvGrpSpPr>
              <p:nvPr userDrawn="1"/>
            </p:nvGrpSpPr>
            <p:grpSpPr bwMode="auto">
              <a:xfrm>
                <a:off x="5" y="3490"/>
                <a:ext cx="1124" cy="678"/>
                <a:chOff x="5" y="3490"/>
                <a:chExt cx="1124" cy="678"/>
              </a:xfrm>
            </p:grpSpPr>
            <p:sp>
              <p:nvSpPr>
                <p:cNvPr id="8221" name="Freeform 29"/>
                <p:cNvSpPr>
                  <a:spLocks/>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lstStyle/>
                <a:p>
                  <a:endParaRPr lang="th-TH"/>
                </a:p>
              </p:txBody>
            </p:sp>
            <p:sp>
              <p:nvSpPr>
                <p:cNvPr id="8222" name="Freeform 30"/>
                <p:cNvSpPr>
                  <a:spLocks/>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lstStyle/>
                <a:p>
                  <a:endParaRPr lang="th-TH"/>
                </a:p>
              </p:txBody>
            </p:sp>
            <p:sp>
              <p:nvSpPr>
                <p:cNvPr id="8223" name="Freeform 31"/>
                <p:cNvSpPr>
                  <a:spLocks/>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lstStyle/>
                <a:p>
                  <a:endParaRPr lang="th-TH"/>
                </a:p>
              </p:txBody>
            </p:sp>
            <p:sp>
              <p:nvSpPr>
                <p:cNvPr id="8224" name="Freeform 32"/>
                <p:cNvSpPr>
                  <a:spLocks/>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lstStyle/>
                <a:p>
                  <a:endParaRPr lang="th-TH"/>
                </a:p>
              </p:txBody>
            </p:sp>
            <p:sp>
              <p:nvSpPr>
                <p:cNvPr id="8225" name="Freeform 33"/>
                <p:cNvSpPr>
                  <a:spLocks/>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lstStyle/>
                <a:p>
                  <a:endParaRPr lang="th-TH"/>
                </a:p>
              </p:txBody>
            </p:sp>
            <p:sp>
              <p:nvSpPr>
                <p:cNvPr id="8226" name="Freeform 34"/>
                <p:cNvSpPr>
                  <a:spLocks/>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lstStyle/>
                <a:p>
                  <a:endParaRPr lang="th-TH"/>
                </a:p>
              </p:txBody>
            </p:sp>
            <p:sp>
              <p:nvSpPr>
                <p:cNvPr id="8227" name="Freeform 35"/>
                <p:cNvSpPr>
                  <a:spLocks/>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lstStyle/>
                <a:p>
                  <a:endParaRPr lang="th-TH"/>
                </a:p>
              </p:txBody>
            </p:sp>
            <p:sp>
              <p:nvSpPr>
                <p:cNvPr id="8228" name="Freeform 36"/>
                <p:cNvSpPr>
                  <a:spLocks/>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lstStyle/>
                <a:p>
                  <a:endParaRPr lang="th-TH"/>
                </a:p>
              </p:txBody>
            </p:sp>
          </p:grpSp>
        </p:grpSp>
      </p:grpSp>
      <p:grpSp>
        <p:nvGrpSpPr>
          <p:cNvPr id="8229" name="Group 37"/>
          <p:cNvGrpSpPr>
            <a:grpSpLocks/>
          </p:cNvGrpSpPr>
          <p:nvPr/>
        </p:nvGrpSpPr>
        <p:grpSpPr bwMode="auto">
          <a:xfrm>
            <a:off x="8680450" y="2116138"/>
            <a:ext cx="385763" cy="4308475"/>
            <a:chOff x="5468" y="1333"/>
            <a:chExt cx="243" cy="2714"/>
          </a:xfrm>
        </p:grpSpPr>
        <p:sp>
          <p:nvSpPr>
            <p:cNvPr id="8230"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th-TH"/>
            </a:p>
          </p:txBody>
        </p:sp>
        <p:sp>
          <p:nvSpPr>
            <p:cNvPr id="8231"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headEnd/>
              <a:tailEnd/>
            </a:ln>
          </p:spPr>
          <p:txBody>
            <a:bodyPr/>
            <a:lstStyle/>
            <a:p>
              <a:endParaRPr lang="th-TH"/>
            </a:p>
          </p:txBody>
        </p:sp>
      </p:grpSp>
      <p:grpSp>
        <p:nvGrpSpPr>
          <p:cNvPr id="8232" name="Group 40"/>
          <p:cNvGrpSpPr>
            <a:grpSpLocks/>
          </p:cNvGrpSpPr>
          <p:nvPr/>
        </p:nvGrpSpPr>
        <p:grpSpPr bwMode="auto">
          <a:xfrm>
            <a:off x="7318375" y="90488"/>
            <a:ext cx="2133600" cy="1911350"/>
            <a:chOff x="4610" y="57"/>
            <a:chExt cx="1344" cy="1204"/>
          </a:xfrm>
        </p:grpSpPr>
        <p:grpSp>
          <p:nvGrpSpPr>
            <p:cNvPr id="8233" name="Group 41"/>
            <p:cNvGrpSpPr>
              <a:grpSpLocks/>
            </p:cNvGrpSpPr>
            <p:nvPr userDrawn="1"/>
          </p:nvGrpSpPr>
          <p:grpSpPr bwMode="auto">
            <a:xfrm>
              <a:off x="4610" y="57"/>
              <a:ext cx="1344" cy="1204"/>
              <a:chOff x="4610" y="57"/>
              <a:chExt cx="1344" cy="1204"/>
            </a:xfrm>
          </p:grpSpPr>
          <p:sp>
            <p:nvSpPr>
              <p:cNvPr id="8234" name="Freeform 42"/>
              <p:cNvSpPr>
                <a:spLocks/>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lstStyle/>
              <a:p>
                <a:endParaRPr lang="th-TH"/>
              </a:p>
            </p:txBody>
          </p:sp>
          <p:grpSp>
            <p:nvGrpSpPr>
              <p:cNvPr id="8235" name="Group 43"/>
              <p:cNvGrpSpPr>
                <a:grpSpLocks/>
              </p:cNvGrpSpPr>
              <p:nvPr userDrawn="1"/>
            </p:nvGrpSpPr>
            <p:grpSpPr bwMode="auto">
              <a:xfrm>
                <a:off x="4610" y="57"/>
                <a:ext cx="1344" cy="985"/>
                <a:chOff x="4610" y="57"/>
                <a:chExt cx="1344" cy="985"/>
              </a:xfrm>
            </p:grpSpPr>
            <p:sp>
              <p:nvSpPr>
                <p:cNvPr id="8236" name="Freeform 44"/>
                <p:cNvSpPr>
                  <a:spLocks/>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lstStyle/>
                <a:p>
                  <a:endParaRPr lang="th-TH"/>
                </a:p>
              </p:txBody>
            </p:sp>
            <p:sp>
              <p:nvSpPr>
                <p:cNvPr id="8237" name="Freeform 45"/>
                <p:cNvSpPr>
                  <a:spLocks/>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lstStyle/>
                <a:p>
                  <a:endParaRPr lang="th-TH"/>
                </a:p>
              </p:txBody>
            </p:sp>
            <p:sp>
              <p:nvSpPr>
                <p:cNvPr id="8238" name="Freeform 46"/>
                <p:cNvSpPr>
                  <a:spLocks/>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lstStyle/>
                <a:p>
                  <a:endParaRPr lang="th-TH"/>
                </a:p>
              </p:txBody>
            </p:sp>
            <p:sp>
              <p:nvSpPr>
                <p:cNvPr id="8239" name="Freeform 47"/>
                <p:cNvSpPr>
                  <a:spLocks/>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lstStyle/>
                <a:p>
                  <a:endParaRPr lang="th-TH"/>
                </a:p>
              </p:txBody>
            </p:sp>
            <p:sp>
              <p:nvSpPr>
                <p:cNvPr id="8240" name="Freeform 48"/>
                <p:cNvSpPr>
                  <a:spLocks/>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lstStyle/>
                <a:p>
                  <a:endParaRPr lang="th-TH"/>
                </a:p>
              </p:txBody>
            </p:sp>
            <p:sp>
              <p:nvSpPr>
                <p:cNvPr id="8241" name="Freeform 49"/>
                <p:cNvSpPr>
                  <a:spLocks/>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lstStyle/>
                <a:p>
                  <a:endParaRPr lang="th-TH"/>
                </a:p>
              </p:txBody>
            </p:sp>
            <p:sp>
              <p:nvSpPr>
                <p:cNvPr id="8242" name="Freeform 50"/>
                <p:cNvSpPr>
                  <a:spLocks/>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lstStyle/>
                <a:p>
                  <a:endParaRPr lang="th-TH"/>
                </a:p>
              </p:txBody>
            </p:sp>
            <p:sp>
              <p:nvSpPr>
                <p:cNvPr id="8243" name="Freeform 51"/>
                <p:cNvSpPr>
                  <a:spLocks/>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lstStyle/>
                <a:p>
                  <a:endParaRPr lang="th-TH"/>
                </a:p>
              </p:txBody>
            </p:sp>
          </p:grpSp>
        </p:grpSp>
        <p:sp>
          <p:nvSpPr>
            <p:cNvPr id="8244" name="Line 52"/>
            <p:cNvSpPr>
              <a:spLocks noChangeShapeType="1"/>
            </p:cNvSpPr>
            <p:nvPr userDrawn="1"/>
          </p:nvSpPr>
          <p:spPr bwMode="auto">
            <a:xfrm>
              <a:off x="4870" y="84"/>
              <a:ext cx="42" cy="96"/>
            </a:xfrm>
            <a:prstGeom prst="line">
              <a:avLst/>
            </a:prstGeom>
            <a:noFill/>
            <a:ln w="38100">
              <a:solidFill>
                <a:schemeClr val="accent2"/>
              </a:solidFill>
              <a:round/>
              <a:headEnd/>
              <a:tailEnd/>
            </a:ln>
            <a:effectLst/>
          </p:spPr>
          <p:txBody>
            <a:bodyPr/>
            <a:lstStyle/>
            <a:p>
              <a:endParaRPr lang="th-TH"/>
            </a:p>
          </p:txBody>
        </p:sp>
      </p:gr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itchFamily="66" charset="0"/>
          <a:cs typeface="Arial" pitchFamily="34" charset="0"/>
        </a:defRPr>
      </a:lvl2pPr>
      <a:lvl3pPr algn="ctr" rtl="0" fontAlgn="base">
        <a:spcBef>
          <a:spcPct val="0"/>
        </a:spcBef>
        <a:spcAft>
          <a:spcPct val="0"/>
        </a:spcAft>
        <a:defRPr sz="4400">
          <a:solidFill>
            <a:schemeClr val="tx1"/>
          </a:solidFill>
          <a:latin typeface="Comic Sans MS" pitchFamily="66" charset="0"/>
          <a:cs typeface="Arial" pitchFamily="34" charset="0"/>
        </a:defRPr>
      </a:lvl3pPr>
      <a:lvl4pPr algn="ctr" rtl="0" fontAlgn="base">
        <a:spcBef>
          <a:spcPct val="0"/>
        </a:spcBef>
        <a:spcAft>
          <a:spcPct val="0"/>
        </a:spcAft>
        <a:defRPr sz="4400">
          <a:solidFill>
            <a:schemeClr val="tx1"/>
          </a:solidFill>
          <a:latin typeface="Comic Sans MS" pitchFamily="66" charset="0"/>
          <a:cs typeface="Arial" pitchFamily="34" charset="0"/>
        </a:defRPr>
      </a:lvl4pPr>
      <a:lvl5pPr algn="ctr" rtl="0" fontAlgn="base">
        <a:spcBef>
          <a:spcPct val="0"/>
        </a:spcBef>
        <a:spcAft>
          <a:spcPct val="0"/>
        </a:spcAft>
        <a:defRPr sz="4400">
          <a:solidFill>
            <a:schemeClr val="tx1"/>
          </a:solidFill>
          <a:latin typeface="Comic Sans MS" pitchFamily="66" charset="0"/>
          <a:cs typeface="Arial" pitchFamily="34" charset="0"/>
        </a:defRPr>
      </a:lvl5pPr>
      <a:lvl6pPr marL="457200" algn="ctr" rtl="0" fontAlgn="base">
        <a:spcBef>
          <a:spcPct val="0"/>
        </a:spcBef>
        <a:spcAft>
          <a:spcPct val="0"/>
        </a:spcAft>
        <a:defRPr sz="4400">
          <a:solidFill>
            <a:schemeClr val="tx1"/>
          </a:solidFill>
          <a:latin typeface="Comic Sans MS" pitchFamily="66" charset="0"/>
          <a:cs typeface="Arial" pitchFamily="34" charset="0"/>
        </a:defRPr>
      </a:lvl6pPr>
      <a:lvl7pPr marL="914400" algn="ctr" rtl="0" fontAlgn="base">
        <a:spcBef>
          <a:spcPct val="0"/>
        </a:spcBef>
        <a:spcAft>
          <a:spcPct val="0"/>
        </a:spcAft>
        <a:defRPr sz="4400">
          <a:solidFill>
            <a:schemeClr val="tx1"/>
          </a:solidFill>
          <a:latin typeface="Comic Sans MS" pitchFamily="66" charset="0"/>
          <a:cs typeface="Arial" pitchFamily="34" charset="0"/>
        </a:defRPr>
      </a:lvl7pPr>
      <a:lvl8pPr marL="1371600" algn="ctr" rtl="0" fontAlgn="base">
        <a:spcBef>
          <a:spcPct val="0"/>
        </a:spcBef>
        <a:spcAft>
          <a:spcPct val="0"/>
        </a:spcAft>
        <a:defRPr sz="4400">
          <a:solidFill>
            <a:schemeClr val="tx1"/>
          </a:solidFill>
          <a:latin typeface="Comic Sans MS" pitchFamily="66" charset="0"/>
          <a:cs typeface="Arial" pitchFamily="34" charset="0"/>
        </a:defRPr>
      </a:lvl8pPr>
      <a:lvl9pPr marL="1828800" algn="ctr" rtl="0" fontAlgn="base">
        <a:spcBef>
          <a:spcPct val="0"/>
        </a:spcBef>
        <a:spcAft>
          <a:spcPct val="0"/>
        </a:spcAft>
        <a:defRPr sz="4400">
          <a:solidFill>
            <a:schemeClr val="tx1"/>
          </a:solidFill>
          <a:latin typeface="Comic Sans MS" pitchFamily="66"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3200"/>
              <a:t>Triangulations  as a Qualitative Research Strategy</a:t>
            </a:r>
          </a:p>
        </p:txBody>
      </p:sp>
      <p:sp>
        <p:nvSpPr>
          <p:cNvPr id="2051" name="Rectangle 3"/>
          <p:cNvSpPr>
            <a:spLocks noGrp="1" noChangeArrowheads="1"/>
          </p:cNvSpPr>
          <p:nvPr>
            <p:ph type="subTitle" idx="1"/>
          </p:nvPr>
        </p:nvSpPr>
        <p:spPr/>
        <p:txBody>
          <a:bodyPr/>
          <a:lstStyle/>
          <a:p>
            <a:r>
              <a:rPr lang="en-US"/>
              <a:t>Dr Saharnaz Nedjat</a:t>
            </a:r>
          </a:p>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sz="4000"/>
              <a:t>DATA TRIANGUIATION</a:t>
            </a:r>
            <a:br>
              <a:rPr lang="en-US" sz="4000"/>
            </a:br>
            <a:endParaRPr lang="en-US" sz="4000"/>
          </a:p>
        </p:txBody>
      </p:sp>
      <p:sp>
        <p:nvSpPr>
          <p:cNvPr id="15363" name="Rectangle 3"/>
          <p:cNvSpPr>
            <a:spLocks noGrp="1" noChangeArrowheads="1"/>
          </p:cNvSpPr>
          <p:nvPr>
            <p:ph type="body" idx="1"/>
          </p:nvPr>
        </p:nvSpPr>
        <p:spPr/>
        <p:txBody>
          <a:bodyPr/>
          <a:lstStyle/>
          <a:p>
            <a:r>
              <a:rPr lang="en-US"/>
              <a:t>Denzin (1989) described three types of data triangulation: (1) time, (2) space, and (3) person.</a:t>
            </a:r>
          </a:p>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solidFill>
                  <a:schemeClr val="tx2"/>
                </a:solidFill>
              </a:rPr>
              <a:t>Time triangulation</a:t>
            </a:r>
          </a:p>
        </p:txBody>
      </p:sp>
      <p:sp>
        <p:nvSpPr>
          <p:cNvPr id="16387" name="Rectangle 3"/>
          <p:cNvSpPr>
            <a:spLocks noGrp="1" noChangeArrowheads="1"/>
          </p:cNvSpPr>
          <p:nvPr>
            <p:ph type="body" idx="1"/>
          </p:nvPr>
        </p:nvSpPr>
        <p:spPr/>
        <p:txBody>
          <a:bodyPr/>
          <a:lstStyle/>
          <a:p>
            <a:r>
              <a:rPr lang="en-US" sz="2800"/>
              <a:t>time triangulation, researchers collect data about a phenomenon at different points in time.</a:t>
            </a:r>
          </a:p>
          <a:p>
            <a:r>
              <a:rPr lang="en-US" sz="2800"/>
              <a:t>Studies based on </a:t>
            </a:r>
            <a:r>
              <a:rPr lang="en-US" sz="2800">
                <a:solidFill>
                  <a:schemeClr val="tx2"/>
                </a:solidFill>
              </a:rPr>
              <a:t>longitudinal designs</a:t>
            </a:r>
            <a:r>
              <a:rPr lang="en-US" sz="2800"/>
              <a:t> are not considered examples of data triangulation for time because they are intended to document changes over time.</a:t>
            </a:r>
          </a:p>
          <a:p>
            <a:endParaRPr lang="en-US" sz="2800"/>
          </a:p>
          <a:p>
            <a:endParaRPr lang="en-US" sz="2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solidFill>
                  <a:schemeClr val="tx2"/>
                </a:solidFill>
              </a:rPr>
              <a:t>Space triangulation </a:t>
            </a:r>
            <a:br>
              <a:rPr lang="en-US">
                <a:solidFill>
                  <a:schemeClr val="tx2"/>
                </a:solidFill>
              </a:rPr>
            </a:br>
            <a:endParaRPr lang="en-US">
              <a:solidFill>
                <a:schemeClr val="tx2"/>
              </a:solidFill>
            </a:endParaRPr>
          </a:p>
        </p:txBody>
      </p:sp>
      <p:sp>
        <p:nvSpPr>
          <p:cNvPr id="17411" name="Rectangle 3"/>
          <p:cNvSpPr>
            <a:spLocks noGrp="1" noChangeArrowheads="1"/>
          </p:cNvSpPr>
          <p:nvPr>
            <p:ph type="body" idx="1"/>
          </p:nvPr>
        </p:nvSpPr>
        <p:spPr/>
        <p:txBody>
          <a:bodyPr/>
          <a:lstStyle/>
          <a:p>
            <a:r>
              <a:rPr lang="en-US" sz="2800">
                <a:solidFill>
                  <a:schemeClr val="tx2"/>
                </a:solidFill>
              </a:rPr>
              <a:t>Space triangulation </a:t>
            </a:r>
            <a:r>
              <a:rPr lang="en-US" sz="2800"/>
              <a:t>consists of collecting data at more than one site.</a:t>
            </a:r>
          </a:p>
          <a:p>
            <a:r>
              <a:rPr lang="en-US" sz="2800"/>
              <a:t>At the outset, the researcher must identify how time or space relate to the study and make an argument supporting the use of different time or space collection points in the study.</a:t>
            </a:r>
          </a:p>
          <a:p>
            <a:endParaRPr lang="en-US" sz="2800"/>
          </a:p>
          <a:p>
            <a:endParaRPr lang="en-US"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endParaRPr lang="th-TH"/>
          </a:p>
        </p:txBody>
      </p:sp>
      <p:sp>
        <p:nvSpPr>
          <p:cNvPr id="34819" name="Rectangle 3"/>
          <p:cNvSpPr>
            <a:spLocks noGrp="1" noChangeArrowheads="1"/>
          </p:cNvSpPr>
          <p:nvPr>
            <p:ph type="body" idx="1"/>
          </p:nvPr>
        </p:nvSpPr>
        <p:spPr/>
        <p:txBody>
          <a:bodyPr/>
          <a:lstStyle/>
          <a:p>
            <a:r>
              <a:rPr lang="en-US" sz="2800"/>
              <a:t>By collecting data at different points in time and in different spaces, the researcher gains a clearer and more complete description of decision making and is able </a:t>
            </a:r>
            <a:r>
              <a:rPr lang="en-US" sz="2800">
                <a:solidFill>
                  <a:schemeClr val="folHlink"/>
                </a:solidFill>
              </a:rPr>
              <a:t>to differentiate characteristics that span time periods and spaces from characteristics specific to certain times and spaces.</a:t>
            </a:r>
          </a:p>
          <a:p>
            <a:endParaRPr lang="en-US" sz="2800">
              <a:solidFill>
                <a:schemeClr val="folHlink"/>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solidFill>
                  <a:schemeClr val="tx2"/>
                </a:solidFill>
              </a:rPr>
              <a:t>person triangulation</a:t>
            </a:r>
          </a:p>
        </p:txBody>
      </p:sp>
      <p:sp>
        <p:nvSpPr>
          <p:cNvPr id="20483" name="Rectangle 3"/>
          <p:cNvSpPr>
            <a:spLocks noGrp="1" noChangeArrowheads="1"/>
          </p:cNvSpPr>
          <p:nvPr>
            <p:ph type="body" idx="1"/>
          </p:nvPr>
        </p:nvSpPr>
        <p:spPr/>
        <p:txBody>
          <a:bodyPr/>
          <a:lstStyle/>
          <a:p>
            <a:r>
              <a:rPr lang="en-US"/>
              <a:t>Using person triangulation, researchers collect data from more than one level of person, that is, a set of individuals, groups, or collectives.</a:t>
            </a:r>
          </a:p>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endParaRPr lang="th-TH"/>
          </a:p>
        </p:txBody>
      </p:sp>
      <p:sp>
        <p:nvSpPr>
          <p:cNvPr id="19459" name="Rectangle 3"/>
          <p:cNvSpPr>
            <a:spLocks noGrp="1" noChangeArrowheads="1"/>
          </p:cNvSpPr>
          <p:nvPr>
            <p:ph type="body" idx="1"/>
          </p:nvPr>
        </p:nvSpPr>
        <p:spPr/>
        <p:txBody>
          <a:bodyPr/>
          <a:lstStyle/>
          <a:p>
            <a:r>
              <a:rPr lang="en-US"/>
              <a:t>Researchers might also discover data that are dissimilar among levels. In such a case, researchers would collect </a:t>
            </a:r>
            <a:r>
              <a:rPr lang="en-US" b="1">
                <a:solidFill>
                  <a:schemeClr val="folHlink"/>
                </a:solidFill>
              </a:rPr>
              <a:t>additional data</a:t>
            </a:r>
            <a:r>
              <a:rPr lang="en-US"/>
              <a:t> to resolve the incongruence.</a:t>
            </a:r>
          </a:p>
          <a:p>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en-US"/>
              <a:t>Types of Triangulation</a:t>
            </a:r>
          </a:p>
        </p:txBody>
      </p:sp>
      <p:sp>
        <p:nvSpPr>
          <p:cNvPr id="36867" name="Rectangle 3"/>
          <p:cNvSpPr>
            <a:spLocks noGrp="1" noChangeArrowheads="1"/>
          </p:cNvSpPr>
          <p:nvPr>
            <p:ph type="body" idx="1"/>
          </p:nvPr>
        </p:nvSpPr>
        <p:spPr/>
        <p:txBody>
          <a:bodyPr/>
          <a:lstStyle/>
          <a:p>
            <a:r>
              <a:rPr lang="en-US"/>
              <a:t>1) Data Triangulation</a:t>
            </a:r>
          </a:p>
          <a:p>
            <a:pPr lvl="2"/>
            <a:r>
              <a:rPr lang="en-US"/>
              <a:t>Time, space, person</a:t>
            </a:r>
          </a:p>
          <a:p>
            <a:r>
              <a:rPr lang="en-US" b="1">
                <a:solidFill>
                  <a:schemeClr val="tx2"/>
                </a:solidFill>
              </a:rPr>
              <a:t>2) Method Triangulation</a:t>
            </a:r>
          </a:p>
          <a:p>
            <a:pPr lvl="2"/>
            <a:r>
              <a:rPr lang="en-US" b="1">
                <a:solidFill>
                  <a:schemeClr val="tx2"/>
                </a:solidFill>
              </a:rPr>
              <a:t>Design</a:t>
            </a:r>
          </a:p>
          <a:p>
            <a:pPr lvl="2"/>
            <a:r>
              <a:rPr lang="en-US" b="1">
                <a:solidFill>
                  <a:schemeClr val="tx2"/>
                </a:solidFill>
              </a:rPr>
              <a:t>Data collection</a:t>
            </a:r>
          </a:p>
          <a:p>
            <a:r>
              <a:rPr lang="en-US"/>
              <a:t>3) Investigator Triangulation</a:t>
            </a:r>
          </a:p>
          <a:p>
            <a:r>
              <a:rPr lang="en-US"/>
              <a:t>4) Theory Triangulation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a:solidFill>
                  <a:schemeClr val="tx2"/>
                </a:solidFill>
              </a:rPr>
              <a:t>METHODS TRIANGULATION</a:t>
            </a:r>
            <a:br>
              <a:rPr lang="en-US" sz="3600">
                <a:solidFill>
                  <a:schemeClr val="tx2"/>
                </a:solidFill>
              </a:rPr>
            </a:br>
            <a:endParaRPr lang="en-US" sz="3600">
              <a:solidFill>
                <a:schemeClr val="tx2"/>
              </a:solidFill>
            </a:endParaRPr>
          </a:p>
        </p:txBody>
      </p:sp>
      <p:sp>
        <p:nvSpPr>
          <p:cNvPr id="21507" name="Rectangle 3"/>
          <p:cNvSpPr>
            <a:spLocks noGrp="1" noChangeArrowheads="1"/>
          </p:cNvSpPr>
          <p:nvPr>
            <p:ph type="body" idx="1"/>
          </p:nvPr>
        </p:nvSpPr>
        <p:spPr/>
        <p:txBody>
          <a:bodyPr/>
          <a:lstStyle/>
          <a:p>
            <a:r>
              <a:rPr lang="en-US" sz="2800"/>
              <a:t>Methods triangulation can occur at the level of design or data collection.</a:t>
            </a:r>
          </a:p>
          <a:p>
            <a:r>
              <a:rPr lang="en-US" sz="2800"/>
              <a:t>Methods triangulation at the design level has also been called </a:t>
            </a:r>
            <a:r>
              <a:rPr lang="en-US" sz="2800">
                <a:solidFill>
                  <a:schemeClr val="folHlink"/>
                </a:solidFill>
              </a:rPr>
              <a:t>between-method triangulation</a:t>
            </a:r>
            <a:r>
              <a:rPr lang="en-US" sz="2800"/>
              <a:t> and methods triangulation at the data collection level has been called </a:t>
            </a:r>
            <a:r>
              <a:rPr lang="en-US" sz="2800">
                <a:solidFill>
                  <a:schemeClr val="folHlink"/>
                </a:solidFill>
              </a:rPr>
              <a:t>within-method triangulation.</a:t>
            </a:r>
            <a:endParaRPr lang="en-US" sz="2800"/>
          </a:p>
          <a:p>
            <a:endParaRPr lang="en-US" sz="2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solidFill>
                  <a:schemeClr val="folHlink"/>
                </a:solidFill>
              </a:rPr>
              <a:t>Design Level </a:t>
            </a:r>
          </a:p>
        </p:txBody>
      </p:sp>
      <p:sp>
        <p:nvSpPr>
          <p:cNvPr id="22531" name="Rectangle 3"/>
          <p:cNvSpPr>
            <a:spLocks noGrp="1" noChangeArrowheads="1"/>
          </p:cNvSpPr>
          <p:nvPr>
            <p:ph type="body" idx="1"/>
          </p:nvPr>
        </p:nvSpPr>
        <p:spPr/>
        <p:txBody>
          <a:bodyPr/>
          <a:lstStyle/>
          <a:p>
            <a:pPr>
              <a:lnSpc>
                <a:spcPct val="80000"/>
              </a:lnSpc>
            </a:pPr>
            <a:r>
              <a:rPr lang="en-US" sz="2800"/>
              <a:t>Design methods triangulation most often uses </a:t>
            </a:r>
            <a:r>
              <a:rPr lang="en-US" sz="2800" b="1">
                <a:solidFill>
                  <a:schemeClr val="bg2"/>
                </a:solidFill>
              </a:rPr>
              <a:t>quantitative</a:t>
            </a:r>
            <a:r>
              <a:rPr lang="en-US" sz="2800"/>
              <a:t> methods combined with qualitative methods in the study design.</a:t>
            </a:r>
          </a:p>
          <a:p>
            <a:pPr lvl="1">
              <a:lnSpc>
                <a:spcPct val="80000"/>
              </a:lnSpc>
            </a:pPr>
            <a:r>
              <a:rPr lang="en-US" sz="2400"/>
              <a:t>simultaneous implementation</a:t>
            </a:r>
          </a:p>
          <a:p>
            <a:pPr lvl="1">
              <a:lnSpc>
                <a:spcPct val="80000"/>
              </a:lnSpc>
            </a:pPr>
            <a:r>
              <a:rPr lang="en-US" sz="2400"/>
              <a:t>sequential implementation</a:t>
            </a:r>
          </a:p>
          <a:p>
            <a:pPr>
              <a:lnSpc>
                <a:spcPct val="80000"/>
              </a:lnSpc>
            </a:pPr>
            <a:r>
              <a:rPr lang="en-US" sz="2800"/>
              <a:t>Theory should emerge from the qualitative findings and should not be forced by researchers into the theory they are using for the quantitative portion of the study.</a:t>
            </a:r>
          </a:p>
          <a:p>
            <a:pPr>
              <a:lnSpc>
                <a:spcPct val="80000"/>
              </a:lnSpc>
            </a:pPr>
            <a:endParaRPr lang="en-US" sz="2800"/>
          </a:p>
          <a:p>
            <a:pPr lvl="1">
              <a:lnSpc>
                <a:spcPct val="80000"/>
              </a:lnSpc>
            </a:pPr>
            <a:endParaRPr lang="en-US" sz="2400"/>
          </a:p>
          <a:p>
            <a:pPr>
              <a:lnSpc>
                <a:spcPct val="80000"/>
              </a:lnSpc>
            </a:pPr>
            <a:endParaRPr lang="en-US" sz="28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endParaRPr lang="th-TH"/>
          </a:p>
        </p:txBody>
      </p:sp>
      <p:sp>
        <p:nvSpPr>
          <p:cNvPr id="24579" name="Rectangle 3"/>
          <p:cNvSpPr>
            <a:spLocks noGrp="1" noChangeArrowheads="1"/>
          </p:cNvSpPr>
          <p:nvPr>
            <p:ph type="body" idx="1"/>
          </p:nvPr>
        </p:nvSpPr>
        <p:spPr/>
        <p:txBody>
          <a:bodyPr/>
          <a:lstStyle/>
          <a:p>
            <a:r>
              <a:rPr lang="en-US" sz="2800"/>
              <a:t>The blending of qualitative and quantitative approaches does not occur during either data generation or analysis.</a:t>
            </a:r>
          </a:p>
          <a:p>
            <a:r>
              <a:rPr lang="en-US" sz="2800"/>
              <a:t> Rather, researchers blend these approaches </a:t>
            </a:r>
            <a:r>
              <a:rPr lang="en-US" sz="2800" b="1">
                <a:solidFill>
                  <a:schemeClr val="hlink"/>
                </a:solidFill>
              </a:rPr>
              <a:t>at the level of interpretation</a:t>
            </a:r>
            <a:r>
              <a:rPr lang="en-US" sz="2800"/>
              <a:t>, merging findings from each technique to derive a consistent outcome. </a:t>
            </a:r>
          </a:p>
          <a:p>
            <a:endParaRPr lang="en-US" sz="2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i="1"/>
              <a:t>Goals For Today</a:t>
            </a:r>
          </a:p>
        </p:txBody>
      </p:sp>
      <p:sp>
        <p:nvSpPr>
          <p:cNvPr id="31747" name="Rectangle 3"/>
          <p:cNvSpPr>
            <a:spLocks noGrp="1" noChangeArrowheads="1"/>
          </p:cNvSpPr>
          <p:nvPr>
            <p:ph type="body" idx="1"/>
          </p:nvPr>
        </p:nvSpPr>
        <p:spPr/>
        <p:txBody>
          <a:bodyPr/>
          <a:lstStyle/>
          <a:p>
            <a:r>
              <a:rPr lang="en-US" b="1"/>
              <a:t>Why do we conduct Triangulation?</a:t>
            </a:r>
          </a:p>
          <a:p>
            <a:r>
              <a:rPr lang="en-US"/>
              <a:t>Types of Triangulation</a:t>
            </a:r>
          </a:p>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endParaRPr lang="th-TH"/>
          </a:p>
        </p:txBody>
      </p:sp>
      <p:sp>
        <p:nvSpPr>
          <p:cNvPr id="25603" name="Rectangle 3"/>
          <p:cNvSpPr>
            <a:spLocks noGrp="1" noChangeArrowheads="1"/>
          </p:cNvSpPr>
          <p:nvPr>
            <p:ph type="body" idx="1"/>
          </p:nvPr>
        </p:nvSpPr>
        <p:spPr/>
        <p:txBody>
          <a:bodyPr/>
          <a:lstStyle/>
          <a:p>
            <a:r>
              <a:rPr lang="en-US"/>
              <a:t>The process of merging findings "is an informed thought process, involving </a:t>
            </a:r>
            <a:r>
              <a:rPr lang="en-US" b="1">
                <a:solidFill>
                  <a:schemeClr val="hlink"/>
                </a:solidFill>
              </a:rPr>
              <a:t>judgment, wisdom, creativity, and insight</a:t>
            </a:r>
            <a:r>
              <a:rPr lang="en-US"/>
              <a:t> and includes the privilege of creating or modifying theory“.</a:t>
            </a:r>
          </a:p>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endParaRPr lang="th-TH"/>
          </a:p>
        </p:txBody>
      </p:sp>
      <p:sp>
        <p:nvSpPr>
          <p:cNvPr id="26627" name="Rectangle 3"/>
          <p:cNvSpPr>
            <a:spLocks noGrp="1" noChangeArrowheads="1"/>
          </p:cNvSpPr>
          <p:nvPr>
            <p:ph type="body" idx="1"/>
          </p:nvPr>
        </p:nvSpPr>
        <p:spPr/>
        <p:txBody>
          <a:bodyPr/>
          <a:lstStyle/>
          <a:p>
            <a:r>
              <a:rPr lang="en-US"/>
              <a:t>lf contradictory findings emerge or researchers find negative cases, the investigators most likely </a:t>
            </a:r>
            <a:r>
              <a:rPr lang="en-US" b="1">
                <a:solidFill>
                  <a:schemeClr val="hlink"/>
                </a:solidFill>
              </a:rPr>
              <a:t>will need to study the phenomenon further.</a:t>
            </a:r>
          </a:p>
          <a:p>
            <a:endParaRPr lang="en-US" b="1">
              <a:solidFill>
                <a:schemeClr val="hlink"/>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endParaRPr lang="th-TH"/>
          </a:p>
        </p:txBody>
      </p:sp>
      <p:sp>
        <p:nvSpPr>
          <p:cNvPr id="23555" name="Rectangle 3"/>
          <p:cNvSpPr>
            <a:spLocks noGrp="1" noChangeArrowheads="1"/>
          </p:cNvSpPr>
          <p:nvPr>
            <p:ph type="body" idx="1"/>
          </p:nvPr>
        </p:nvSpPr>
        <p:spPr/>
        <p:txBody>
          <a:bodyPr/>
          <a:lstStyle/>
          <a:p>
            <a:pPr>
              <a:lnSpc>
                <a:spcPct val="90000"/>
              </a:lnSpc>
            </a:pPr>
            <a:r>
              <a:rPr lang="en-US" sz="2800"/>
              <a:t>Sometimes triangulation design method might use two different qualitative research methods.</a:t>
            </a:r>
          </a:p>
          <a:p>
            <a:pPr>
              <a:lnSpc>
                <a:spcPct val="90000"/>
              </a:lnSpc>
            </a:pPr>
            <a:endParaRPr lang="en-US" sz="2800"/>
          </a:p>
          <a:p>
            <a:pPr>
              <a:lnSpc>
                <a:spcPct val="90000"/>
              </a:lnSpc>
            </a:pPr>
            <a:r>
              <a:rPr lang="en-US" sz="2800"/>
              <a:t>When researchers combine methods at the design level, they should consider the purpose of the research and make </a:t>
            </a:r>
            <a:r>
              <a:rPr lang="en-US" sz="2800">
                <a:solidFill>
                  <a:schemeClr val="tx2"/>
                </a:solidFill>
              </a:rPr>
              <a:t>a logical argument for using each method.</a:t>
            </a:r>
          </a:p>
          <a:p>
            <a:pPr>
              <a:lnSpc>
                <a:spcPct val="90000"/>
              </a:lnSpc>
            </a:pPr>
            <a:endParaRPr lang="en-US" sz="2800">
              <a:solidFill>
                <a:schemeClr val="tx2"/>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sz="4000">
                <a:solidFill>
                  <a:schemeClr val="hlink"/>
                </a:solidFill>
              </a:rPr>
              <a:t>methods triangulation at the level of data collection</a:t>
            </a:r>
          </a:p>
        </p:txBody>
      </p:sp>
      <p:sp>
        <p:nvSpPr>
          <p:cNvPr id="27651" name="Rectangle 3"/>
          <p:cNvSpPr>
            <a:spLocks noGrp="1" noChangeArrowheads="1"/>
          </p:cNvSpPr>
          <p:nvPr>
            <p:ph type="body" idx="1"/>
          </p:nvPr>
        </p:nvSpPr>
        <p:spPr/>
        <p:txBody>
          <a:bodyPr/>
          <a:lstStyle/>
          <a:p>
            <a:pPr>
              <a:lnSpc>
                <a:spcPct val="90000"/>
              </a:lnSpc>
            </a:pPr>
            <a:r>
              <a:rPr lang="en-US" sz="2400"/>
              <a:t>Using methods triangulation at the level of data collection, researchers use two different techniques of data collection, but each technique is within the same research tradition.</a:t>
            </a:r>
          </a:p>
          <a:p>
            <a:pPr>
              <a:lnSpc>
                <a:spcPct val="90000"/>
              </a:lnSpc>
            </a:pPr>
            <a:r>
              <a:rPr lang="en-US" sz="2400"/>
              <a:t>The purpose of combining the data collection methods is to provide </a:t>
            </a:r>
            <a:r>
              <a:rPr lang="en-US" sz="2400">
                <a:solidFill>
                  <a:schemeClr val="tx2"/>
                </a:solidFill>
              </a:rPr>
              <a:t>a more holistic and better understanding of the phenomenon under study.</a:t>
            </a:r>
          </a:p>
          <a:p>
            <a:pPr>
              <a:lnSpc>
                <a:spcPct val="90000"/>
              </a:lnSpc>
            </a:pPr>
            <a:r>
              <a:rPr lang="en-US" sz="2400"/>
              <a:t>It is not an easy task to use method triangulation; it is often more </a:t>
            </a:r>
            <a:r>
              <a:rPr lang="en-US" sz="2400">
                <a:solidFill>
                  <a:schemeClr val="folHlink"/>
                </a:solidFill>
              </a:rPr>
              <a:t>time consuming and expensive to complete a study using methods triangulation.</a:t>
            </a:r>
          </a:p>
          <a:p>
            <a:pPr>
              <a:lnSpc>
                <a:spcPct val="90000"/>
              </a:lnSpc>
            </a:pPr>
            <a:endParaRPr lang="en-US" sz="2400">
              <a:solidFill>
                <a:schemeClr val="folHlink"/>
              </a:solidFill>
            </a:endParaRPr>
          </a:p>
          <a:p>
            <a:pPr>
              <a:lnSpc>
                <a:spcPct val="90000"/>
              </a:lnSpc>
            </a:pPr>
            <a:endParaRPr lang="en-US" sz="2400"/>
          </a:p>
          <a:p>
            <a:pPr>
              <a:lnSpc>
                <a:spcPct val="90000"/>
              </a:lnSpc>
            </a:pPr>
            <a:endParaRPr lang="en-US" sz="2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a:t>Types of Triangulation</a:t>
            </a:r>
          </a:p>
        </p:txBody>
      </p:sp>
      <p:sp>
        <p:nvSpPr>
          <p:cNvPr id="37891" name="Rectangle 3"/>
          <p:cNvSpPr>
            <a:spLocks noGrp="1" noChangeArrowheads="1"/>
          </p:cNvSpPr>
          <p:nvPr>
            <p:ph type="body" idx="1"/>
          </p:nvPr>
        </p:nvSpPr>
        <p:spPr/>
        <p:txBody>
          <a:bodyPr/>
          <a:lstStyle/>
          <a:p>
            <a:r>
              <a:rPr lang="en-US"/>
              <a:t>1) Data Triangulation</a:t>
            </a:r>
          </a:p>
          <a:p>
            <a:pPr lvl="2"/>
            <a:r>
              <a:rPr lang="en-US"/>
              <a:t>Time, space, person</a:t>
            </a:r>
          </a:p>
          <a:p>
            <a:r>
              <a:rPr lang="en-US"/>
              <a:t>2) Method Triangulation</a:t>
            </a:r>
          </a:p>
          <a:p>
            <a:pPr lvl="2"/>
            <a:r>
              <a:rPr lang="en-US"/>
              <a:t>Design</a:t>
            </a:r>
          </a:p>
          <a:p>
            <a:pPr lvl="2"/>
            <a:r>
              <a:rPr lang="en-US"/>
              <a:t>Data collection</a:t>
            </a:r>
          </a:p>
          <a:p>
            <a:r>
              <a:rPr lang="en-US" b="1">
                <a:solidFill>
                  <a:schemeClr val="tx2"/>
                </a:solidFill>
              </a:rPr>
              <a:t>3) Investigator Triangulation</a:t>
            </a:r>
          </a:p>
          <a:p>
            <a:r>
              <a:rPr lang="en-US"/>
              <a:t>4) Theory Triangulation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4000">
                <a:solidFill>
                  <a:schemeClr val="tx2"/>
                </a:solidFill>
              </a:rPr>
              <a:t/>
            </a:r>
            <a:br>
              <a:rPr lang="en-US" sz="4000">
                <a:solidFill>
                  <a:schemeClr val="tx2"/>
                </a:solidFill>
              </a:rPr>
            </a:br>
            <a:r>
              <a:rPr lang="en-US" sz="4000">
                <a:solidFill>
                  <a:schemeClr val="tx2"/>
                </a:solidFill>
              </a:rPr>
              <a:t/>
            </a:r>
            <a:br>
              <a:rPr lang="en-US" sz="4000">
                <a:solidFill>
                  <a:schemeClr val="tx2"/>
                </a:solidFill>
              </a:rPr>
            </a:br>
            <a:r>
              <a:rPr lang="en-US" sz="3200">
                <a:solidFill>
                  <a:schemeClr val="tx2"/>
                </a:solidFill>
              </a:rPr>
              <a:t>INVESTIGATOR TRIANGULATION</a:t>
            </a:r>
            <a:r>
              <a:rPr lang="en-US" sz="4000"/>
              <a:t/>
            </a:r>
            <a:br>
              <a:rPr lang="en-US" sz="4000"/>
            </a:br>
            <a:endParaRPr lang="en-US" sz="4000"/>
          </a:p>
        </p:txBody>
      </p:sp>
      <p:sp>
        <p:nvSpPr>
          <p:cNvPr id="28675" name="Rectangle 3"/>
          <p:cNvSpPr>
            <a:spLocks noGrp="1" noChangeArrowheads="1"/>
          </p:cNvSpPr>
          <p:nvPr>
            <p:ph type="body" idx="1"/>
          </p:nvPr>
        </p:nvSpPr>
        <p:spPr/>
        <p:txBody>
          <a:bodyPr/>
          <a:lstStyle/>
          <a:p>
            <a:pPr>
              <a:lnSpc>
                <a:spcPct val="80000"/>
              </a:lnSpc>
            </a:pPr>
            <a:r>
              <a:rPr lang="en-US" sz="2000"/>
              <a:t>Investigator triangulation occurs when two or more researchers with </a:t>
            </a:r>
            <a:r>
              <a:rPr lang="en-US" sz="2000">
                <a:solidFill>
                  <a:schemeClr val="folHlink"/>
                </a:solidFill>
              </a:rPr>
              <a:t>divergent backgrounds</a:t>
            </a:r>
            <a:r>
              <a:rPr lang="en-US" sz="2000"/>
              <a:t> and expertise work together on the same study. To achieve investigator triangulation, multiple investigators each must have </a:t>
            </a:r>
            <a:r>
              <a:rPr lang="en-US" sz="2000">
                <a:solidFill>
                  <a:schemeClr val="folHlink"/>
                </a:solidFill>
              </a:rPr>
              <a:t>prominent roles in the study</a:t>
            </a:r>
            <a:r>
              <a:rPr lang="en-US" sz="2000"/>
              <a:t> and their areas of expertise must be complementary.</a:t>
            </a:r>
          </a:p>
          <a:p>
            <a:pPr>
              <a:lnSpc>
                <a:spcPct val="80000"/>
              </a:lnSpc>
            </a:pPr>
            <a:r>
              <a:rPr lang="en-US" sz="2000"/>
              <a:t>All the investigators discuss their individual findings and reach a conclusion, which includes all findings.</a:t>
            </a:r>
          </a:p>
          <a:p>
            <a:pPr>
              <a:lnSpc>
                <a:spcPct val="80000"/>
              </a:lnSpc>
            </a:pPr>
            <a:r>
              <a:rPr lang="en-US" sz="2000"/>
              <a:t>Having a second research expert examine a data set </a:t>
            </a:r>
            <a:r>
              <a:rPr lang="en-US" sz="2000">
                <a:solidFill>
                  <a:schemeClr val="folHlink"/>
                </a:solidFill>
              </a:rPr>
              <a:t>is not</a:t>
            </a:r>
            <a:r>
              <a:rPr lang="en-US" sz="2000"/>
              <a:t> considered investigator triangulation.</a:t>
            </a:r>
          </a:p>
          <a:p>
            <a:pPr>
              <a:lnSpc>
                <a:spcPct val="80000"/>
              </a:lnSpc>
            </a:pPr>
            <a:r>
              <a:rPr lang="en-US" sz="2000"/>
              <a:t>Use of </a:t>
            </a:r>
            <a:r>
              <a:rPr lang="en-US" sz="2000">
                <a:solidFill>
                  <a:schemeClr val="folHlink"/>
                </a:solidFill>
              </a:rPr>
              <a:t>methods triangulation</a:t>
            </a:r>
            <a:r>
              <a:rPr lang="en-US" sz="2000"/>
              <a:t> usually requires investigator triangulation because few investigators are expert in more than one research method.</a:t>
            </a:r>
          </a:p>
          <a:p>
            <a:pPr>
              <a:lnSpc>
                <a:spcPct val="80000"/>
              </a:lnSpc>
            </a:pPr>
            <a:endParaRPr lang="en-US" sz="2000"/>
          </a:p>
          <a:p>
            <a:pPr>
              <a:lnSpc>
                <a:spcPct val="80000"/>
              </a:lnSpc>
            </a:pPr>
            <a:endParaRPr lang="en-US"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Types of Triangulation</a:t>
            </a:r>
          </a:p>
        </p:txBody>
      </p:sp>
      <p:sp>
        <p:nvSpPr>
          <p:cNvPr id="38915" name="Rectangle 3"/>
          <p:cNvSpPr>
            <a:spLocks noGrp="1" noChangeArrowheads="1"/>
          </p:cNvSpPr>
          <p:nvPr>
            <p:ph type="body" idx="1"/>
          </p:nvPr>
        </p:nvSpPr>
        <p:spPr/>
        <p:txBody>
          <a:bodyPr/>
          <a:lstStyle/>
          <a:p>
            <a:r>
              <a:rPr lang="en-US"/>
              <a:t>1) Data Triangulation</a:t>
            </a:r>
          </a:p>
          <a:p>
            <a:pPr lvl="2"/>
            <a:r>
              <a:rPr lang="en-US"/>
              <a:t>Time, space, person</a:t>
            </a:r>
          </a:p>
          <a:p>
            <a:r>
              <a:rPr lang="en-US"/>
              <a:t>2) Method Triangulation</a:t>
            </a:r>
          </a:p>
          <a:p>
            <a:pPr lvl="2"/>
            <a:r>
              <a:rPr lang="en-US"/>
              <a:t>Design</a:t>
            </a:r>
          </a:p>
          <a:p>
            <a:pPr lvl="2"/>
            <a:r>
              <a:rPr lang="en-US"/>
              <a:t>Data collection</a:t>
            </a:r>
          </a:p>
          <a:p>
            <a:r>
              <a:rPr lang="en-US"/>
              <a:t>3) Investigator Triangulation</a:t>
            </a:r>
          </a:p>
          <a:p>
            <a:r>
              <a:rPr lang="en-US" b="1">
                <a:solidFill>
                  <a:schemeClr val="tx2"/>
                </a:solidFill>
              </a:rPr>
              <a:t>4) Theory Triangulation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sz="3200">
                <a:solidFill>
                  <a:schemeClr val="tx2"/>
                </a:solidFill>
              </a:rPr>
              <a:t>THEORY TRIANGULATION</a:t>
            </a:r>
            <a:br>
              <a:rPr lang="en-US" sz="3200">
                <a:solidFill>
                  <a:schemeClr val="tx2"/>
                </a:solidFill>
              </a:rPr>
            </a:br>
            <a:endParaRPr lang="en-US" sz="3200">
              <a:solidFill>
                <a:schemeClr val="tx2"/>
              </a:solidFill>
            </a:endParaRPr>
          </a:p>
        </p:txBody>
      </p:sp>
      <p:sp>
        <p:nvSpPr>
          <p:cNvPr id="29699" name="Rectangle 3"/>
          <p:cNvSpPr>
            <a:spLocks noGrp="1" noChangeArrowheads="1"/>
          </p:cNvSpPr>
          <p:nvPr>
            <p:ph type="body" idx="1"/>
          </p:nvPr>
        </p:nvSpPr>
        <p:spPr/>
        <p:txBody>
          <a:bodyPr/>
          <a:lstStyle/>
          <a:p>
            <a:pPr>
              <a:lnSpc>
                <a:spcPct val="90000"/>
              </a:lnSpc>
            </a:pPr>
            <a:r>
              <a:rPr lang="en-US" sz="2400"/>
              <a:t>Theory triangulation incorporates the use of more than one lens or theory in the analysis of the same data set.</a:t>
            </a:r>
          </a:p>
          <a:p>
            <a:pPr>
              <a:lnSpc>
                <a:spcPct val="90000"/>
              </a:lnSpc>
            </a:pPr>
            <a:r>
              <a:rPr lang="en-US" sz="2400"/>
              <a:t>In qualitative research, more than one theoretical explanation emerges from the data. </a:t>
            </a:r>
          </a:p>
          <a:p>
            <a:pPr>
              <a:lnSpc>
                <a:spcPct val="90000"/>
              </a:lnSpc>
            </a:pPr>
            <a:r>
              <a:rPr lang="en-US" sz="2400"/>
              <a:t>Researchers investigate the utility and power of these emerging theories by cycling between data generation and data analysis until they reach a conclusion.</a:t>
            </a:r>
          </a:p>
          <a:p>
            <a:pPr>
              <a:lnSpc>
                <a:spcPct val="90000"/>
              </a:lnSpc>
            </a:pPr>
            <a:endParaRPr lang="en-US" sz="2400"/>
          </a:p>
          <a:p>
            <a:pPr>
              <a:lnSpc>
                <a:spcPct val="90000"/>
              </a:lnSpc>
            </a:pPr>
            <a:endParaRPr lang="en-US" sz="24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i="1">
                <a:solidFill>
                  <a:schemeClr val="tx2"/>
                </a:solidFill>
              </a:rPr>
              <a:t>Goals For Today</a:t>
            </a:r>
          </a:p>
        </p:txBody>
      </p:sp>
      <p:sp>
        <p:nvSpPr>
          <p:cNvPr id="39939" name="Rectangle 3"/>
          <p:cNvSpPr>
            <a:spLocks noGrp="1" noChangeArrowheads="1"/>
          </p:cNvSpPr>
          <p:nvPr>
            <p:ph type="body" idx="1"/>
          </p:nvPr>
        </p:nvSpPr>
        <p:spPr/>
        <p:txBody>
          <a:bodyPr/>
          <a:lstStyle/>
          <a:p>
            <a:r>
              <a:rPr lang="en-US" b="1">
                <a:solidFill>
                  <a:schemeClr val="tx2"/>
                </a:solidFill>
              </a:rPr>
              <a:t>Why do we conduct Triangulation?</a:t>
            </a:r>
          </a:p>
          <a:p>
            <a:r>
              <a:rPr lang="en-US" b="1">
                <a:solidFill>
                  <a:schemeClr val="tx2"/>
                </a:solidFill>
              </a:rPr>
              <a:t>Types of Triangulation</a:t>
            </a:r>
          </a:p>
          <a:p>
            <a:endParaRPr lang="en-US" b="1">
              <a:solidFill>
                <a:schemeClr val="tx2"/>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a:solidFill>
                  <a:schemeClr val="tx2"/>
                </a:solidFill>
              </a:rPr>
              <a:t>Summary</a:t>
            </a:r>
          </a:p>
        </p:txBody>
      </p:sp>
      <p:sp>
        <p:nvSpPr>
          <p:cNvPr id="30723" name="Rectangle 3"/>
          <p:cNvSpPr>
            <a:spLocks noGrp="1" noChangeArrowheads="1"/>
          </p:cNvSpPr>
          <p:nvPr>
            <p:ph type="body" idx="1"/>
          </p:nvPr>
        </p:nvSpPr>
        <p:spPr/>
        <p:txBody>
          <a:bodyPr/>
          <a:lstStyle/>
          <a:p>
            <a:r>
              <a:rPr lang="en-US"/>
              <a:t>Triangulation can be a useful tool for qualitative as well as quantitative researchers. </a:t>
            </a:r>
          </a:p>
          <a:p>
            <a:r>
              <a:rPr lang="en-US"/>
              <a:t>Used with care, it contributes to the </a:t>
            </a:r>
            <a:r>
              <a:rPr lang="en-US" b="1"/>
              <a:t>completeness and confirmation</a:t>
            </a:r>
            <a:r>
              <a:rPr lang="en-US"/>
              <a:t> of findings necessary in qualitative research investigations.</a:t>
            </a:r>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b="1">
                <a:solidFill>
                  <a:schemeClr val="tx2"/>
                </a:solidFill>
              </a:rPr>
              <a:t>Definition</a:t>
            </a:r>
          </a:p>
        </p:txBody>
      </p:sp>
      <p:sp>
        <p:nvSpPr>
          <p:cNvPr id="6147" name="Rectangle 3"/>
          <p:cNvSpPr>
            <a:spLocks noGrp="1" noChangeArrowheads="1"/>
          </p:cNvSpPr>
          <p:nvPr>
            <p:ph type="body" idx="1"/>
          </p:nvPr>
        </p:nvSpPr>
        <p:spPr/>
        <p:txBody>
          <a:bodyPr/>
          <a:lstStyle/>
          <a:p>
            <a:r>
              <a:rPr lang="en-US"/>
              <a:t>Triangulation is an approach to research that uses a combination of </a:t>
            </a:r>
            <a:r>
              <a:rPr lang="en-US">
                <a:solidFill>
                  <a:schemeClr val="folHlink"/>
                </a:solidFill>
              </a:rPr>
              <a:t>more than one research strategy</a:t>
            </a:r>
            <a:r>
              <a:rPr lang="en-US"/>
              <a:t> in a single investigation.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endParaRPr lang="th-TH"/>
          </a:p>
        </p:txBody>
      </p:sp>
      <p:sp>
        <p:nvSpPr>
          <p:cNvPr id="11267" name="Rectangle 3"/>
          <p:cNvSpPr>
            <a:spLocks noGrp="1" noChangeArrowheads="1"/>
          </p:cNvSpPr>
          <p:nvPr>
            <p:ph type="body" idx="1"/>
          </p:nvPr>
        </p:nvSpPr>
        <p:spPr/>
        <p:txBody>
          <a:bodyPr/>
          <a:lstStyle/>
          <a:p>
            <a:pPr>
              <a:lnSpc>
                <a:spcPct val="90000"/>
              </a:lnSpc>
            </a:pPr>
            <a:r>
              <a:rPr lang="en-US" sz="2400"/>
              <a:t>Campbell and Fiske were the first to apply the navigational term triangulation to research. The metaphor is a good one because a phenomenon under study in a qualitative research project is much </a:t>
            </a:r>
            <a:r>
              <a:rPr lang="en-US" sz="2400">
                <a:solidFill>
                  <a:schemeClr val="folHlink"/>
                </a:solidFill>
              </a:rPr>
              <a:t>like a ship at sea</a:t>
            </a:r>
            <a:r>
              <a:rPr lang="en-US" sz="2400"/>
              <a:t>. The exact description of the phenomenon is unclear.</a:t>
            </a:r>
          </a:p>
          <a:p>
            <a:pPr>
              <a:lnSpc>
                <a:spcPct val="90000"/>
              </a:lnSpc>
            </a:pPr>
            <a:r>
              <a:rPr lang="en-US" sz="2400"/>
              <a:t>The goal in choosing different strategies in the same study is to balance them so each counterbalances the margin of error in the other.</a:t>
            </a:r>
          </a:p>
          <a:p>
            <a:pPr>
              <a:lnSpc>
                <a:spcPct val="90000"/>
              </a:lnSpc>
            </a:pPr>
            <a:endParaRPr lang="en-US" sz="2400"/>
          </a:p>
          <a:p>
            <a:pPr>
              <a:lnSpc>
                <a:spcPct val="90000"/>
              </a:lnSpc>
            </a:pPr>
            <a:endParaRPr 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z="3200"/>
              <a:t>Choosing Triangulation as a Research Strategy</a:t>
            </a:r>
            <a:r>
              <a:rPr lang="en-US" sz="4000"/>
              <a:t/>
            </a:r>
            <a:br>
              <a:rPr lang="en-US" sz="4000"/>
            </a:br>
            <a:endParaRPr lang="en-US" sz="4000"/>
          </a:p>
        </p:txBody>
      </p:sp>
      <p:sp>
        <p:nvSpPr>
          <p:cNvPr id="12291" name="Rectangle 3"/>
          <p:cNvSpPr>
            <a:spLocks noGrp="1" noChangeArrowheads="1"/>
          </p:cNvSpPr>
          <p:nvPr>
            <p:ph type="body" idx="1"/>
          </p:nvPr>
        </p:nvSpPr>
        <p:spPr/>
        <p:txBody>
          <a:bodyPr/>
          <a:lstStyle/>
          <a:p>
            <a:r>
              <a:rPr lang="en-US"/>
              <a:t>Qualitative investigators may choose triangulation as a research strategy to </a:t>
            </a:r>
            <a:r>
              <a:rPr lang="en-US">
                <a:solidFill>
                  <a:schemeClr val="tx2"/>
                </a:solidFill>
              </a:rPr>
              <a:t>assure completeness</a:t>
            </a:r>
            <a:r>
              <a:rPr lang="en-US"/>
              <a:t> of findings or to </a:t>
            </a:r>
            <a:r>
              <a:rPr lang="en-US">
                <a:solidFill>
                  <a:schemeClr val="tx2"/>
                </a:solidFill>
              </a:rPr>
              <a:t>confirm findings</a:t>
            </a:r>
            <a:r>
              <a:rPr lang="en-US"/>
              <a:t>.</a:t>
            </a:r>
          </a:p>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solidFill>
                  <a:schemeClr val="tx2"/>
                </a:solidFill>
              </a:rPr>
              <a:t>assure completeness</a:t>
            </a:r>
          </a:p>
        </p:txBody>
      </p:sp>
      <p:sp>
        <p:nvSpPr>
          <p:cNvPr id="13315" name="Rectangle 3"/>
          <p:cNvSpPr>
            <a:spLocks noGrp="1" noChangeArrowheads="1"/>
          </p:cNvSpPr>
          <p:nvPr>
            <p:ph type="body" idx="1"/>
          </p:nvPr>
        </p:nvSpPr>
        <p:spPr/>
        <p:txBody>
          <a:bodyPr/>
          <a:lstStyle/>
          <a:p>
            <a:r>
              <a:rPr lang="en-US"/>
              <a:t>The most accurate description of the elephant comes from a combination of all three individuals' descriptions.</a:t>
            </a:r>
          </a:p>
          <a:p>
            <a:endParaRPr lang="en-US"/>
          </a:p>
          <a:p>
            <a:pPr>
              <a:buFontTx/>
              <a:buNone/>
            </a:pP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solidFill>
                  <a:schemeClr val="tx2"/>
                </a:solidFill>
              </a:rPr>
              <a:t>confirm findings</a:t>
            </a:r>
          </a:p>
        </p:txBody>
      </p:sp>
      <p:sp>
        <p:nvSpPr>
          <p:cNvPr id="14339" name="Rectangle 3"/>
          <p:cNvSpPr>
            <a:spLocks noGrp="1" noChangeArrowheads="1"/>
          </p:cNvSpPr>
          <p:nvPr>
            <p:ph type="body" idx="1"/>
          </p:nvPr>
        </p:nvSpPr>
        <p:spPr/>
        <p:txBody>
          <a:bodyPr/>
          <a:lstStyle/>
          <a:p>
            <a:pPr>
              <a:lnSpc>
                <a:spcPct val="80000"/>
              </a:lnSpc>
            </a:pPr>
            <a:r>
              <a:rPr lang="en-US" sz="2400"/>
              <a:t>Researchers might also choose triangulation to confirm findings and conclusions. Any single qualitative research strategy has its limitations.</a:t>
            </a:r>
          </a:p>
          <a:p>
            <a:pPr>
              <a:lnSpc>
                <a:spcPct val="80000"/>
              </a:lnSpc>
            </a:pPr>
            <a:r>
              <a:rPr lang="en-US" sz="2400"/>
              <a:t>By combining different strategies, researchers confirm findings by overcoming the limitations of a single strategy.</a:t>
            </a:r>
          </a:p>
          <a:p>
            <a:pPr>
              <a:lnSpc>
                <a:spcPct val="80000"/>
              </a:lnSpc>
            </a:pPr>
            <a:r>
              <a:rPr lang="en-US" sz="2400"/>
              <a:t>Uncovering the same information from more than one vantage point helps researchers describe how the findings occurred under different circumstances and assists them to confirm the validity of the findings.</a:t>
            </a:r>
          </a:p>
          <a:p>
            <a:pPr>
              <a:lnSpc>
                <a:spcPct val="80000"/>
              </a:lnSpc>
            </a:pPr>
            <a:endParaRPr lang="en-US" sz="2400"/>
          </a:p>
          <a:p>
            <a:pPr>
              <a:lnSpc>
                <a:spcPct val="80000"/>
              </a:lnSpc>
            </a:pPr>
            <a:endParaRPr lang="en-US" sz="2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i="1"/>
              <a:t>Goals For Today</a:t>
            </a:r>
          </a:p>
        </p:txBody>
      </p:sp>
      <p:sp>
        <p:nvSpPr>
          <p:cNvPr id="32771" name="Rectangle 3"/>
          <p:cNvSpPr>
            <a:spLocks noGrp="1" noChangeArrowheads="1"/>
          </p:cNvSpPr>
          <p:nvPr>
            <p:ph type="body" idx="1"/>
          </p:nvPr>
        </p:nvSpPr>
        <p:spPr/>
        <p:txBody>
          <a:bodyPr/>
          <a:lstStyle/>
          <a:p>
            <a:r>
              <a:rPr lang="en-US"/>
              <a:t>Why do we conduct Triangulation?</a:t>
            </a:r>
          </a:p>
          <a:p>
            <a:r>
              <a:rPr lang="en-US" b="1"/>
              <a:t>Types of Triangulation</a:t>
            </a:r>
          </a:p>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a:t>Types of Triangulation</a:t>
            </a:r>
          </a:p>
        </p:txBody>
      </p:sp>
      <p:sp>
        <p:nvSpPr>
          <p:cNvPr id="33795" name="Rectangle 3"/>
          <p:cNvSpPr>
            <a:spLocks noGrp="1" noChangeArrowheads="1"/>
          </p:cNvSpPr>
          <p:nvPr>
            <p:ph type="body" idx="1"/>
          </p:nvPr>
        </p:nvSpPr>
        <p:spPr/>
        <p:txBody>
          <a:bodyPr/>
          <a:lstStyle/>
          <a:p>
            <a:pPr>
              <a:lnSpc>
                <a:spcPct val="90000"/>
              </a:lnSpc>
            </a:pPr>
            <a:r>
              <a:rPr lang="en-US" sz="2400" b="1"/>
              <a:t>1) Data Triangulation</a:t>
            </a:r>
          </a:p>
          <a:p>
            <a:pPr lvl="2">
              <a:lnSpc>
                <a:spcPct val="90000"/>
              </a:lnSpc>
            </a:pPr>
            <a:r>
              <a:rPr lang="en-US" sz="1800" b="1"/>
              <a:t>Time, space, person</a:t>
            </a:r>
          </a:p>
          <a:p>
            <a:pPr>
              <a:lnSpc>
                <a:spcPct val="90000"/>
              </a:lnSpc>
            </a:pPr>
            <a:r>
              <a:rPr lang="en-US" sz="2400"/>
              <a:t>2) Method Triangulation</a:t>
            </a:r>
          </a:p>
          <a:p>
            <a:pPr lvl="2">
              <a:lnSpc>
                <a:spcPct val="90000"/>
              </a:lnSpc>
            </a:pPr>
            <a:r>
              <a:rPr lang="en-US" sz="1800"/>
              <a:t>Design</a:t>
            </a:r>
          </a:p>
          <a:p>
            <a:pPr lvl="2">
              <a:lnSpc>
                <a:spcPct val="90000"/>
              </a:lnSpc>
            </a:pPr>
            <a:r>
              <a:rPr lang="en-US" sz="1800"/>
              <a:t>Data collection</a:t>
            </a:r>
          </a:p>
          <a:p>
            <a:pPr>
              <a:lnSpc>
                <a:spcPct val="90000"/>
              </a:lnSpc>
            </a:pPr>
            <a:r>
              <a:rPr lang="en-US" sz="2400"/>
              <a:t>3) Investigator Triangulation</a:t>
            </a:r>
          </a:p>
          <a:p>
            <a:pPr>
              <a:lnSpc>
                <a:spcPct val="90000"/>
              </a:lnSpc>
            </a:pPr>
            <a:r>
              <a:rPr lang="en-US" sz="2400"/>
              <a:t>4) Theory Triangulation</a:t>
            </a:r>
          </a:p>
          <a:p>
            <a:pPr>
              <a:lnSpc>
                <a:spcPct val="90000"/>
              </a:lnSpc>
            </a:pPr>
            <a:r>
              <a:rPr lang="en-US" sz="2400"/>
              <a:t>Fifth type, </a:t>
            </a:r>
            <a:r>
              <a:rPr lang="en-US" sz="2400">
                <a:solidFill>
                  <a:schemeClr val="folHlink"/>
                </a:solidFill>
              </a:rPr>
              <a:t>multiple triangulation</a:t>
            </a:r>
            <a:r>
              <a:rPr lang="en-US" sz="2400"/>
              <a:t>, which uses a combination of two or more triangulation techniques in one study.</a:t>
            </a:r>
          </a:p>
          <a:p>
            <a:pPr>
              <a:lnSpc>
                <a:spcPct val="90000"/>
              </a:lnSpc>
            </a:pPr>
            <a:endParaRPr lang="en-US" sz="2400"/>
          </a:p>
          <a:p>
            <a:pPr>
              <a:lnSpc>
                <a:spcPct val="90000"/>
              </a:lnSpc>
            </a:pPr>
            <a:endParaRPr lang="en-US" sz="2400"/>
          </a:p>
        </p:txBody>
      </p:sp>
    </p:spTree>
  </p:cSld>
  <p:clrMapOvr>
    <a:masterClrMapping/>
  </p:clrMapOvr>
</p:sld>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
        <a:cs typeface="Arial"/>
      </a:majorFont>
      <a:minorFont>
        <a:latin typeface="Comic Sans MS"/>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Crayons</Template>
  <TotalTime>11570534</TotalTime>
  <Words>1106</Words>
  <Application>Microsoft Office PowerPoint</Application>
  <PresentationFormat>On-screen Show (4:3)</PresentationFormat>
  <Paragraphs>101</Paragraphs>
  <Slides>29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Comic Sans MS</vt:lpstr>
      <vt:lpstr>Crayons</vt:lpstr>
      <vt:lpstr>Triangulations  as a Qualitative Research Strategy</vt:lpstr>
      <vt:lpstr>Goals For Today</vt:lpstr>
      <vt:lpstr>Definition</vt:lpstr>
      <vt:lpstr>Slide 4</vt:lpstr>
      <vt:lpstr>Choosing Triangulation as a Research Strategy </vt:lpstr>
      <vt:lpstr>assure completeness</vt:lpstr>
      <vt:lpstr>confirm findings</vt:lpstr>
      <vt:lpstr>Goals For Today</vt:lpstr>
      <vt:lpstr>Types of Triangulation</vt:lpstr>
      <vt:lpstr>DATA TRIANGUIATION </vt:lpstr>
      <vt:lpstr>Time triangulation</vt:lpstr>
      <vt:lpstr>Space triangulation  </vt:lpstr>
      <vt:lpstr>Slide 13</vt:lpstr>
      <vt:lpstr>person triangulation</vt:lpstr>
      <vt:lpstr>Slide 15</vt:lpstr>
      <vt:lpstr>Types of Triangulation</vt:lpstr>
      <vt:lpstr>METHODS TRIANGULATION </vt:lpstr>
      <vt:lpstr>Design Level </vt:lpstr>
      <vt:lpstr>Slide 19</vt:lpstr>
      <vt:lpstr>Slide 20</vt:lpstr>
      <vt:lpstr>Slide 21</vt:lpstr>
      <vt:lpstr>Slide 22</vt:lpstr>
      <vt:lpstr>methods triangulation at the level of data collection</vt:lpstr>
      <vt:lpstr>Types of Triangulation</vt:lpstr>
      <vt:lpstr>  INVESTIGATOR TRIANGULATION </vt:lpstr>
      <vt:lpstr>Types of Triangulation</vt:lpstr>
      <vt:lpstr>THEORY TRIANGULATION </vt:lpstr>
      <vt:lpstr>Goals For Today</vt:lpstr>
      <vt:lpstr>Summary</vt:lpstr>
    </vt:vector>
  </TitlesOfParts>
  <Company>TEHRAN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Triangulations  as a Qualitative Research Strategy</dc:title>
  <dc:creator>saharnaz</dc:creator>
  <cp:lastModifiedBy>acer</cp:lastModifiedBy>
  <cp:revision>23</cp:revision>
  <dcterms:created xsi:type="dcterms:W3CDTF">2007-04-27T15:28:16Z</dcterms:created>
  <dcterms:modified xsi:type="dcterms:W3CDTF">2011-05-01T16:14:20Z</dcterms:modified>
</cp:coreProperties>
</file>